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본문 첫 번째 줄…"/>
          <p:cNvSpPr txBox="1"/>
          <p:nvPr>
            <p:ph type="body" sz="quarter" idx="1" hasCustomPrompt="1"/>
          </p:nvPr>
        </p:nvSpPr>
        <p:spPr>
          <a:xfrm>
            <a:off x="1206496" y="11839047"/>
            <a:ext cx="21971008" cy="636983"/>
          </a:xfrm>
          <a:prstGeom prst="rect">
            <a:avLst/>
          </a:prstGeom>
        </p:spPr>
        <p:txBody>
          <a:bodyPr lIns="45718" tIns="45718" rIns="45718" bIns="45718" numCol="1" spcCol="38100" anchor="b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00"/>
            </a:lvl1pPr>
            <a:lvl2pPr marL="1041400" indent="-431800" defTabSz="784225">
              <a:lnSpc>
                <a:spcPct val="100000"/>
              </a:lnSpc>
              <a:spcBef>
                <a:spcPts val="0"/>
              </a:spcBef>
              <a:defRPr b="1" sz="3400"/>
            </a:lvl2pPr>
            <a:lvl3pPr marL="1651000" indent="-431800" defTabSz="784225">
              <a:lnSpc>
                <a:spcPct val="100000"/>
              </a:lnSpc>
              <a:spcBef>
                <a:spcPts val="0"/>
              </a:spcBef>
              <a:defRPr b="1" sz="3400"/>
            </a:lvl3pPr>
            <a:lvl4pPr marL="2260600" indent="-431800" defTabSz="784225">
              <a:lnSpc>
                <a:spcPct val="100000"/>
              </a:lnSpc>
              <a:spcBef>
                <a:spcPts val="0"/>
              </a:spcBef>
              <a:defRPr b="1" sz="3400"/>
            </a:lvl4pPr>
            <a:lvl5pPr marL="2870200" indent="-431800" defTabSz="784225">
              <a:lnSpc>
                <a:spcPct val="100000"/>
              </a:lnSpc>
              <a:spcBef>
                <a:spcPts val="0"/>
              </a:spcBef>
              <a:defRPr b="1" sz="3400"/>
            </a:lvl5pPr>
          </a:lstStyle>
          <a:p>
            <a:pPr/>
            <a:r>
              <a:t>저자 및 날짜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5" cy="4648204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21" hasCustomPrompt="1"/>
          </p:nvPr>
        </p:nvSpPr>
        <p:spPr>
          <a:xfrm>
            <a:off x="1206500" y="7196865"/>
            <a:ext cx="21971000" cy="19050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프레젠테이션 부제</a:t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/>
          <p:nvPr>
            <p:ph type="body" sz="quarter" idx="1" hasCustomPrompt="1"/>
          </p:nvPr>
        </p:nvSpPr>
        <p:spPr>
          <a:xfrm>
            <a:off x="1206500" y="8262180"/>
            <a:ext cx="21971000" cy="934784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algn="ctr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algn="ctr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algn="ctr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algn="ctr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사실 정보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본문 첫 번째 줄…"/>
          <p:cNvSpPr txBox="1"/>
          <p:nvPr>
            <p:ph type="body" idx="21" hasCustomPrompt="1"/>
          </p:nvPr>
        </p:nvSpPr>
        <p:spPr>
          <a:xfrm>
            <a:off x="1206500" y="935257"/>
            <a:ext cx="21971000" cy="7359065"/>
          </a:xfrm>
          <a:prstGeom prst="rect">
            <a:avLst/>
          </a:prstGeom>
        </p:spPr>
        <p:txBody>
          <a:bodyPr numCol="1" spcCol="38100" anchor="b"/>
          <a:lstStyle/>
          <a:p>
            <a:pPr lvl="4" marL="0" indent="3950206" algn="ctr" defTabSz="1072868">
              <a:lnSpc>
                <a:spcPct val="80000"/>
              </a:lnSpc>
              <a:spcBef>
                <a:spcPts val="0"/>
              </a:spcBef>
              <a:buSzTx/>
              <a:buNone/>
              <a:defRPr b="1" spc="-199" sz="11000"/>
            </a:pPr>
            <a:r>
              <a:t>100%
</a:t>
            </a:r>
          </a:p>
        </p:txBody>
      </p:sp>
      <p:sp>
        <p:nvSpPr>
          <p:cNvPr id="1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본문 첫 번째 줄…"/>
          <p:cNvSpPr txBox="1"/>
          <p:nvPr>
            <p:ph type="body" sz="quarter" idx="1" hasCustomPrompt="1"/>
          </p:nvPr>
        </p:nvSpPr>
        <p:spPr>
          <a:xfrm>
            <a:off x="2480822" y="10675453"/>
            <a:ext cx="20149257" cy="636983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속성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본문 첫 번째 줄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4"/>
          </a:xfrm>
          <a:prstGeom prst="rect">
            <a:avLst/>
          </a:prstGeom>
        </p:spPr>
        <p:txBody>
          <a:bodyPr numCol="1" spcCol="38100" anchor="ctr"/>
          <a:lstStyle/>
          <a:p>
            <a:pPr lvl="4" marL="0" indent="4107177" defTabSz="1463001">
              <a:spcBef>
                <a:spcPts val="0"/>
              </a:spcBef>
              <a:buSzTx/>
              <a:buNone/>
              <a:defRPr spc="-200" sz="51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“멋진 인용구”
</a:t>
            </a:r>
          </a:p>
        </p:txBody>
      </p:sp>
      <p:sp>
        <p:nvSpPr>
          <p:cNvPr id="11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흐린 하늘 아래에 있는 미래형 아파트 건물을 낮은 각도에서 촬영한 흑백 사진"/>
          <p:cNvSpPr/>
          <p:nvPr>
            <p:ph type="pic" idx="21"/>
          </p:nvPr>
        </p:nvSpPr>
        <p:spPr>
          <a:xfrm>
            <a:off x="-120803" y="1270000"/>
            <a:ext cx="16840205" cy="11226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현대식 회사 건물의 외부를 찍은 흑백 사진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건물 위의 격자형 현대식 건축물을 찍은 흑백 사진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현대식 건물을 낮은 각도에서 촬영한 흑백 사진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건물의 빛과 그림자를 찍은 흑백 사진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본문 첫 번째 줄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3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00"/>
            </a:lvl1pPr>
            <a:lvl2pPr marL="1041400" indent="-431800" defTabSz="784225">
              <a:lnSpc>
                <a:spcPct val="100000"/>
              </a:lnSpc>
              <a:spcBef>
                <a:spcPts val="0"/>
              </a:spcBef>
              <a:defRPr b="1" sz="3400"/>
            </a:lvl2pPr>
            <a:lvl3pPr marL="1651000" indent="-431800" defTabSz="784225">
              <a:lnSpc>
                <a:spcPct val="100000"/>
              </a:lnSpc>
              <a:spcBef>
                <a:spcPts val="0"/>
              </a:spcBef>
              <a:defRPr b="1" sz="3400"/>
            </a:lvl3pPr>
            <a:lvl4pPr marL="2260600" indent="-431800" defTabSz="784225">
              <a:lnSpc>
                <a:spcPct val="100000"/>
              </a:lnSpc>
              <a:spcBef>
                <a:spcPts val="0"/>
              </a:spcBef>
              <a:defRPr b="1" sz="3400"/>
            </a:lvl4pPr>
            <a:lvl5pPr marL="2870200" indent="-431800" defTabSz="784225">
              <a:lnSpc>
                <a:spcPct val="100000"/>
              </a:lnSpc>
              <a:spcBef>
                <a:spcPts val="0"/>
              </a:spcBef>
              <a:defRPr b="1" sz="3400"/>
            </a:lvl5pPr>
          </a:lstStyle>
          <a:p>
            <a:pPr/>
            <a:r>
              <a:t>저자 및 날짜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본문 첫 번째 줄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4469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프레젠테이션 부제 </a:t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슬라이드 제목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3" name="본문 첫 번째 줄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콘크리트 구조물에 드리운 그림자의 흑백 사진"/>
          <p:cNvSpPr/>
          <p:nvPr>
            <p:ph type="pic" idx="21"/>
          </p:nvPr>
        </p:nvSpPr>
        <p:spPr>
          <a:xfrm>
            <a:off x="9270651" y="1263650"/>
            <a:ext cx="16757663" cy="1118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xfrm>
            <a:off x="1206500" y="952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본문 첫 번째 줄…"/>
          <p:cNvSpPr txBox="1"/>
          <p:nvPr>
            <p:ph type="body" sz="quarter" idx="1" hasCustomPrompt="1"/>
          </p:nvPr>
        </p:nvSpPr>
        <p:spPr>
          <a:xfrm>
            <a:off x="1206500" y="2245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본문 첫 번째 줄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슬라이드 구분점 텍스트</a:t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제목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1" name="본문 첫 번째 줄…"/>
          <p:cNvSpPr txBox="1"/>
          <p:nvPr>
            <p:ph type="body" sz="quarter" idx="1" hasCustomPrompt="1"/>
          </p:nvPr>
        </p:nvSpPr>
        <p:spPr>
          <a:xfrm>
            <a:off x="1206500" y="2245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본문 첫 번째 줄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5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슬라이드 구분점 텍스트</a:t>
            </a:r>
          </a:p>
        </p:txBody>
      </p:sp>
      <p:sp>
        <p:nvSpPr>
          <p:cNvPr id="63" name="복잡한 건축물을 근접 촬영한 흑백 사진"/>
          <p:cNvSpPr/>
          <p:nvPr>
            <p:ph type="pic" idx="22"/>
          </p:nvPr>
        </p:nvSpPr>
        <p:spPr>
          <a:xfrm>
            <a:off x="12192000" y="-1341968"/>
            <a:ext cx="10922000" cy="16399936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72" name="슬라이드 번호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/>
          <p:nvPr>
            <p:ph type="title" hasCustomPrompt="1"/>
          </p:nvPr>
        </p:nvSpPr>
        <p:spPr>
          <a:xfrm>
            <a:off x="1206500" y="952500"/>
            <a:ext cx="21971000" cy="1434951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0" name="본문 첫 번째 줄…"/>
          <p:cNvSpPr txBox="1"/>
          <p:nvPr>
            <p:ph type="body" sz="quarter" idx="1" hasCustomPrompt="1"/>
          </p:nvPr>
        </p:nvSpPr>
        <p:spPr>
          <a:xfrm>
            <a:off x="1206500" y="2245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89" name="본문 첫 번째 줄…"/>
          <p:cNvSpPr txBox="1"/>
          <p:nvPr>
            <p:ph type="body" sz="quarter" idx="1" hasCustomPrompt="1"/>
          </p:nvPr>
        </p:nvSpPr>
        <p:spPr>
          <a:xfrm>
            <a:off x="1206500" y="2245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의제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본문 첫 번째 줄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의제 주제</a:t>
            </a:r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본문 첫 번째 줄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제목 텍스트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zzzangmans1/final_reversing/blob/main/final_Project.cpp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203818 이원주"/>
          <p:cNvSpPr txBox="1"/>
          <p:nvPr>
            <p:ph type="body" sz="quarter" idx="1"/>
          </p:nvPr>
        </p:nvSpPr>
        <p:spPr>
          <a:xfrm>
            <a:off x="1206499" y="11839047"/>
            <a:ext cx="21971002" cy="636983"/>
          </a:xfrm>
          <a:prstGeom prst="rect">
            <a:avLst/>
          </a:prstGeom>
        </p:spPr>
        <p:txBody>
          <a:bodyPr/>
          <a:lstStyle/>
          <a:p>
            <a:pPr/>
            <a:r>
              <a:t>203818 이원주</a:t>
            </a:r>
          </a:p>
        </p:txBody>
      </p:sp>
      <p:sp>
        <p:nvSpPr>
          <p:cNvPr id="152" name="기말평가 문제제작"/>
          <p:cNvSpPr txBox="1"/>
          <p:nvPr>
            <p:ph type="title"/>
          </p:nvPr>
        </p:nvSpPr>
        <p:spPr>
          <a:xfrm>
            <a:off x="1206494" y="2574989"/>
            <a:ext cx="21971008" cy="4648204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기말평가 문제제작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문제 풀이"/>
          <p:cNvSpPr txBox="1"/>
          <p:nvPr>
            <p:ph type="title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문제 풀이</a:t>
            </a:r>
          </a:p>
        </p:txBody>
      </p:sp>
      <p:sp>
        <p:nvSpPr>
          <p:cNvPr id="194" name="위 그림은 4bit comparator를 NAND 연사으로 그린 그림입니다. 이제 본 문제에서는 8bit를 연산하기 때문에 위 연산을 2번 하면 됩니다."/>
          <p:cNvSpPr txBox="1"/>
          <p:nvPr>
            <p:ph type="body" sz="quarter" idx="1"/>
          </p:nvPr>
        </p:nvSpPr>
        <p:spPr>
          <a:xfrm>
            <a:off x="1206500" y="7060575"/>
            <a:ext cx="9779000" cy="5382406"/>
          </a:xfrm>
          <a:prstGeom prst="rect">
            <a:avLst/>
          </a:prstGeom>
        </p:spPr>
        <p:txBody>
          <a:bodyPr/>
          <a:lstStyle/>
          <a:p>
            <a:pPr/>
            <a:r>
              <a:t>위 그림은 4bit comparator를 NAND 연산으로 그린 그림입니다. 이제 본 문제에서는 8bit를 연산하기 때문에 위 연산을 2번 사용합니다.</a:t>
            </a:r>
          </a:p>
        </p:txBody>
      </p:sp>
      <p:pic>
        <p:nvPicPr>
          <p:cNvPr id="19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4073" y="767936"/>
            <a:ext cx="15546757" cy="5793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문제 결과"/>
          <p:cNvSpPr txBox="1"/>
          <p:nvPr>
            <p:ph type="title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문제 결과</a:t>
            </a:r>
          </a:p>
        </p:txBody>
      </p:sp>
      <p:sp>
        <p:nvSpPr>
          <p:cNvPr id="198" name="이름 길이를 길게하고 내부 연산도 늘리고 연산방법도 늘리면 파일 크기도 너무 많이 커져서 테스트할 때는 길이를 2로 하고 연산도 1번으로 하였습니다."/>
          <p:cNvSpPr txBox="1"/>
          <p:nvPr>
            <p:ph type="body" sz="half" idx="1"/>
          </p:nvPr>
        </p:nvSpPr>
        <p:spPr>
          <a:xfrm>
            <a:off x="1206500" y="7060575"/>
            <a:ext cx="21796670" cy="5382407"/>
          </a:xfrm>
          <a:prstGeom prst="rect">
            <a:avLst/>
          </a:prstGeom>
        </p:spPr>
        <p:txBody>
          <a:bodyPr/>
          <a:lstStyle/>
          <a:p>
            <a:pPr/>
            <a:r>
              <a:t>이름 길이, 내부 연산, 연산 방법을 늘리면 파일 크기가 커지기 때문에 테스트할 때는 이름 길이: 2, 연산 한번 으로 진행하였습니다.</a:t>
            </a:r>
          </a:p>
          <a:p>
            <a:pPr/>
          </a:p>
          <a:p>
            <a:pPr/>
            <a:r>
              <a:t>소스코드 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https://github.com/zzzangmans1/final_reversing/blob/main/final_Project.cpp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감사합니다."/>
          <p:cNvSpPr txBox="1"/>
          <p:nvPr>
            <p:ph type="body" sz="half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감사합니다.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실행화면"/>
          <p:cNvSpPr txBox="1"/>
          <p:nvPr>
            <p:ph type="title"/>
          </p:nvPr>
        </p:nvSpPr>
        <p:spPr>
          <a:xfrm>
            <a:off x="1206499" y="1269045"/>
            <a:ext cx="9779001" cy="588227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실행화면</a:t>
            </a:r>
          </a:p>
        </p:txBody>
      </p:sp>
      <p:sp>
        <p:nvSpPr>
          <p:cNvPr id="155" name="이름 과 파일 이름을 입력하여 성공하면 success, 실패하면 fail이 출력되고 종료됩니다."/>
          <p:cNvSpPr txBox="1"/>
          <p:nvPr>
            <p:ph type="body" sz="quarter" idx="1"/>
          </p:nvPr>
        </p:nvSpPr>
        <p:spPr>
          <a:xfrm>
            <a:off x="1206500" y="7060575"/>
            <a:ext cx="9779000" cy="5382408"/>
          </a:xfrm>
          <a:prstGeom prst="rect">
            <a:avLst/>
          </a:prstGeom>
        </p:spPr>
        <p:txBody>
          <a:bodyPr/>
          <a:lstStyle/>
          <a:p>
            <a:pPr/>
            <a:r>
              <a:t>이름 과 파일 이름을 입력하여 성공하면 success, 실패하면 fail이 출력되고 종료됩니다.</a:t>
            </a:r>
          </a:p>
        </p:txBody>
      </p:sp>
      <p:pic>
        <p:nvPicPr>
          <p:cNvPr id="15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37568" y="7916753"/>
            <a:ext cx="11198324" cy="4654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84842" y="2265920"/>
            <a:ext cx="11103773" cy="4573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파일 분석"/>
          <p:cNvSpPr txBox="1"/>
          <p:nvPr>
            <p:ph type="title"/>
          </p:nvPr>
        </p:nvSpPr>
        <p:spPr>
          <a:xfrm>
            <a:off x="1206500" y="1269997"/>
            <a:ext cx="9779000" cy="5882280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파일 분석</a:t>
            </a:r>
          </a:p>
        </p:txBody>
      </p:sp>
      <p:sp>
        <p:nvSpPr>
          <p:cNvPr id="160" name="이름과 파일 이름을 입력하는 곳입니다. 그리고 파일 이름으로 난수의 seed 값을 구하고 있습니다.…"/>
          <p:cNvSpPr txBox="1"/>
          <p:nvPr>
            <p:ph type="body" sz="quarter" idx="1"/>
          </p:nvPr>
        </p:nvSpPr>
        <p:spPr>
          <a:xfrm>
            <a:off x="1206500" y="7060575"/>
            <a:ext cx="9779000" cy="5382408"/>
          </a:xfrm>
          <a:prstGeom prst="rect">
            <a:avLst/>
          </a:prstGeom>
        </p:spPr>
        <p:txBody>
          <a:bodyPr/>
          <a:lstStyle/>
          <a:p>
            <a:pPr/>
            <a:r>
              <a:t>이름과 파일 이름을 입력하는 곳입니다. 그리고 파일 이름으로 난수의 seed 값을 구하고 있습니다. </a:t>
            </a:r>
          </a:p>
          <a:p>
            <a:pPr/>
            <a:r>
              <a:t>Seed 값을 반환하는 함수에서 파일 이름이 2미만이면 종료합니다.</a:t>
            </a:r>
          </a:p>
        </p:txBody>
      </p:sp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5632" y="903730"/>
            <a:ext cx="10874652" cy="5382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31315" y="6530985"/>
            <a:ext cx="10903285" cy="6441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파일 분석"/>
          <p:cNvSpPr txBox="1"/>
          <p:nvPr>
            <p:ph type="title"/>
          </p:nvPr>
        </p:nvSpPr>
        <p:spPr>
          <a:xfrm>
            <a:off x="1206500" y="1269997"/>
            <a:ext cx="9779000" cy="5882280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파일 분석</a:t>
            </a:r>
          </a:p>
        </p:txBody>
      </p:sp>
      <p:sp>
        <p:nvSpPr>
          <p:cNvPr id="165" name="파일 길이를 체크하는 함수입니다.…"/>
          <p:cNvSpPr txBox="1"/>
          <p:nvPr>
            <p:ph type="body" sz="quarter" idx="1"/>
          </p:nvPr>
        </p:nvSpPr>
        <p:spPr>
          <a:xfrm>
            <a:off x="1206500" y="7060575"/>
            <a:ext cx="9779000" cy="5382408"/>
          </a:xfrm>
          <a:prstGeom prst="rect">
            <a:avLst/>
          </a:prstGeom>
        </p:spPr>
        <p:txBody>
          <a:bodyPr/>
          <a:lstStyle/>
          <a:p>
            <a:pPr/>
            <a:r>
              <a:t>파일 길이를 체크하는 함수입니다.</a:t>
            </a:r>
          </a:p>
          <a:p>
            <a:pPr/>
            <a:r>
              <a:t>파일 길이가 0xC의 배수가 아니면 종료합니다.</a:t>
            </a:r>
          </a:p>
        </p:txBody>
      </p:sp>
      <p:pic>
        <p:nvPicPr>
          <p:cNvPr id="16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87545" y="3118012"/>
            <a:ext cx="9337718" cy="9758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78054" y="1060446"/>
            <a:ext cx="11156699" cy="1874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파일 분석"/>
          <p:cNvSpPr txBox="1"/>
          <p:nvPr>
            <p:ph type="title"/>
          </p:nvPr>
        </p:nvSpPr>
        <p:spPr>
          <a:xfrm>
            <a:off x="1206500" y="1269997"/>
            <a:ext cx="9779000" cy="5882280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파일 분석</a:t>
            </a:r>
          </a:p>
        </p:txBody>
      </p:sp>
      <p:sp>
        <p:nvSpPr>
          <p:cNvPr id="170" name="lcg를 이용해 3개의 배열에 난수를 구하는 함수 입니다."/>
          <p:cNvSpPr txBox="1"/>
          <p:nvPr>
            <p:ph type="body" sz="quarter" idx="1"/>
          </p:nvPr>
        </p:nvSpPr>
        <p:spPr>
          <a:xfrm>
            <a:off x="1206500" y="7060575"/>
            <a:ext cx="9779000" cy="5382408"/>
          </a:xfrm>
          <a:prstGeom prst="rect">
            <a:avLst/>
          </a:prstGeom>
        </p:spPr>
        <p:txBody>
          <a:bodyPr/>
          <a:lstStyle/>
          <a:p>
            <a:pPr/>
            <a:r>
              <a:t>lcg를 이용해 3개의 배열에 난수를 구하는 함수 입니다.</a:t>
            </a:r>
          </a:p>
        </p:txBody>
      </p:sp>
      <p:pic>
        <p:nvPicPr>
          <p:cNvPr id="17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16893" y="2024545"/>
            <a:ext cx="6403615" cy="10409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79398" y="5002867"/>
            <a:ext cx="6322670" cy="160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95878" y="382946"/>
            <a:ext cx="4832808" cy="1372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파일 분석"/>
          <p:cNvSpPr txBox="1"/>
          <p:nvPr>
            <p:ph type="title"/>
          </p:nvPr>
        </p:nvSpPr>
        <p:spPr>
          <a:xfrm>
            <a:off x="1206500" y="1269997"/>
            <a:ext cx="9779000" cy="5882280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파일 분석</a:t>
            </a:r>
          </a:p>
        </p:txBody>
      </p:sp>
      <p:sp>
        <p:nvSpPr>
          <p:cNvPr id="176" name="첫 번째 난수 배열에는 계산 방법…"/>
          <p:cNvSpPr txBox="1"/>
          <p:nvPr>
            <p:ph type="body" sz="quarter" idx="1"/>
          </p:nvPr>
        </p:nvSpPr>
        <p:spPr>
          <a:xfrm>
            <a:off x="1206500" y="7060575"/>
            <a:ext cx="9779000" cy="5382408"/>
          </a:xfrm>
          <a:prstGeom prst="rect">
            <a:avLst/>
          </a:prstGeom>
        </p:spPr>
        <p:txBody>
          <a:bodyPr/>
          <a:lstStyle/>
          <a:p>
            <a:pPr defTabSz="792479">
              <a:defRPr sz="5200"/>
            </a:pPr>
            <a:r>
              <a:t>첫 번째 난수 배열에는 계산 방법</a:t>
            </a:r>
          </a:p>
          <a:p>
            <a:pPr defTabSz="792479">
              <a:defRPr sz="5200"/>
            </a:pPr>
            <a:r>
              <a:t>두 번째 난수 배열에는 첫 번째 오퍼랜드 인덱스</a:t>
            </a:r>
          </a:p>
          <a:p>
            <a:pPr defTabSz="792479">
              <a:defRPr sz="5200"/>
            </a:pPr>
            <a:r>
              <a:t>세 번째 난수 배열에는 두 번째 오퍼랜드 인덱스 를 이용해</a:t>
            </a:r>
          </a:p>
          <a:p>
            <a:pPr defTabSz="792479">
              <a:defRPr sz="5200"/>
            </a:pPr>
            <a:r>
              <a:t>name값을 정해진 연산합니다.</a:t>
            </a:r>
          </a:p>
        </p:txBody>
      </p:sp>
      <p:pic>
        <p:nvPicPr>
          <p:cNvPr id="17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2113" y="209550"/>
            <a:ext cx="4992658" cy="1290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22970" y="1919901"/>
            <a:ext cx="8760681" cy="11098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파일 분석"/>
          <p:cNvSpPr txBox="1"/>
          <p:nvPr>
            <p:ph type="title"/>
          </p:nvPr>
        </p:nvSpPr>
        <p:spPr>
          <a:xfrm>
            <a:off x="1206500" y="1269997"/>
            <a:ext cx="9779000" cy="5882280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파일 분석</a:t>
            </a:r>
          </a:p>
        </p:txBody>
      </p:sp>
      <p:sp>
        <p:nvSpPr>
          <p:cNvPr id="181" name="입력한 파일에서 4바이트씩 읽어서 총 12바이트 읽습니다.…"/>
          <p:cNvSpPr txBox="1"/>
          <p:nvPr>
            <p:ph type="body" sz="quarter" idx="1"/>
          </p:nvPr>
        </p:nvSpPr>
        <p:spPr>
          <a:xfrm>
            <a:off x="1206500" y="7060575"/>
            <a:ext cx="9779000" cy="5382408"/>
          </a:xfrm>
          <a:prstGeom prst="rect">
            <a:avLst/>
          </a:prstGeom>
        </p:spPr>
        <p:txBody>
          <a:bodyPr/>
          <a:lstStyle/>
          <a:p>
            <a:pPr defTabSz="635634">
              <a:defRPr sz="4200"/>
            </a:pPr>
            <a:r>
              <a:t>입력한 파일에서 4바이트씩 읽어서 총 12바이트 읽습니다. </a:t>
            </a:r>
          </a:p>
          <a:p>
            <a:pPr defTabSz="635634">
              <a:defRPr sz="4200"/>
            </a:pPr>
            <a:r>
              <a:t>첫 4바이트 와 두 번째 4바이트와 NAND연산하여 세 번째 4바이트 인덱스에 저장합니다.</a:t>
            </a:r>
          </a:p>
          <a:p>
            <a:pPr defTabSz="635634">
              <a:defRPr sz="4200"/>
            </a:pPr>
          </a:p>
          <a:p>
            <a:pPr defTabSz="635634">
              <a:defRPr sz="4200"/>
            </a:pPr>
            <a:r>
              <a:t>그리고 세 번째 값이 input 게이트에 사용되면 종료됩니다.</a:t>
            </a:r>
          </a:p>
        </p:txBody>
      </p:sp>
      <p:pic>
        <p:nvPicPr>
          <p:cNvPr id="18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39042" y="949016"/>
            <a:ext cx="10997635" cy="621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4844" y="1683922"/>
            <a:ext cx="7449571" cy="11965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파일 분석"/>
          <p:cNvSpPr txBox="1"/>
          <p:nvPr>
            <p:ph type="title"/>
          </p:nvPr>
        </p:nvSpPr>
        <p:spPr>
          <a:xfrm>
            <a:off x="1206500" y="1269997"/>
            <a:ext cx="9779000" cy="5882280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파일 분석</a:t>
            </a:r>
          </a:p>
        </p:txBody>
      </p:sp>
      <p:sp>
        <p:nvSpPr>
          <p:cNvPr id="186" name="내부 연산의 값과 파일 데이터로 연산한 값을 비교하여 성공 구문을 나누고 있습니다."/>
          <p:cNvSpPr txBox="1"/>
          <p:nvPr>
            <p:ph type="body" sz="quarter" idx="1"/>
          </p:nvPr>
        </p:nvSpPr>
        <p:spPr>
          <a:xfrm>
            <a:off x="1206500" y="7060575"/>
            <a:ext cx="9779000" cy="5382408"/>
          </a:xfrm>
          <a:prstGeom prst="rect">
            <a:avLst/>
          </a:prstGeom>
        </p:spPr>
        <p:txBody>
          <a:bodyPr/>
          <a:lstStyle/>
          <a:p>
            <a:pPr/>
            <a:r>
              <a:t>내부 연산의 값과 파일 데이터로 NAND 연산한 값을 비교하여 성공 구문을 나누고 있습니다.</a:t>
            </a:r>
          </a:p>
        </p:txBody>
      </p:sp>
      <p:pic>
        <p:nvPicPr>
          <p:cNvPr id="18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4938" y="2777233"/>
            <a:ext cx="10383581" cy="8595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문제 풀이"/>
          <p:cNvSpPr txBox="1"/>
          <p:nvPr>
            <p:ph type="title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문제 풀이</a:t>
            </a:r>
          </a:p>
        </p:txBody>
      </p:sp>
      <p:sp>
        <p:nvSpPr>
          <p:cNvPr id="190" name="1. 이름 길이를 맞춘다…"/>
          <p:cNvSpPr txBox="1"/>
          <p:nvPr>
            <p:ph type="body" sz="quarter" idx="1"/>
          </p:nvPr>
        </p:nvSpPr>
        <p:spPr>
          <a:xfrm>
            <a:off x="1206499" y="7146234"/>
            <a:ext cx="9779001" cy="5382406"/>
          </a:xfrm>
          <a:prstGeom prst="rect">
            <a:avLst/>
          </a:prstGeom>
        </p:spPr>
        <p:txBody>
          <a:bodyPr/>
          <a:lstStyle/>
          <a:p>
            <a:pPr defTabSz="685165">
              <a:defRPr sz="4500"/>
            </a:pPr>
            <a:r>
              <a:t>1. 이름 길이를 맞춘다</a:t>
            </a:r>
          </a:p>
          <a:p>
            <a:pPr defTabSz="685165">
              <a:defRPr sz="4500"/>
            </a:pPr>
            <a:r>
              <a:t>2. 파일 길이를 맞춘다</a:t>
            </a:r>
          </a:p>
          <a:p>
            <a:pPr defTabSz="685165">
              <a:defRPr sz="4500"/>
            </a:pPr>
            <a:r>
              <a:t>3. 이름에 따라 난수값이 다르니 이름을 정한다.</a:t>
            </a:r>
          </a:p>
          <a:p>
            <a:pPr defTabSz="685165">
              <a:defRPr sz="4500"/>
            </a:pPr>
            <a:r>
              <a:t>4. 난수값을 알아내어 연산과정을 알아낸다.</a:t>
            </a:r>
          </a:p>
          <a:p>
            <a:pPr defTabSz="685165">
              <a:defRPr sz="4500"/>
            </a:pPr>
            <a:r>
              <a:t>5.4번에서 알아낸 연산과정을 NAND연산으로 변환하여 파일에 1차원으로 입력한다.</a:t>
            </a:r>
          </a:p>
        </p:txBody>
      </p:sp>
      <p:pic>
        <p:nvPicPr>
          <p:cNvPr id="19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57157" y="1043536"/>
            <a:ext cx="12639421" cy="11628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